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83F9B-EECF-481A-B5CE-EEE169C8B259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870C7-F10C-451E-AC81-3A21C4EAA15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70C7-F10C-451E-AC81-3A21C4EAA153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59F-4607-44BD-AB03-7814947280FB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2097-23D3-4999-8ECB-6FC88DBBEE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59F-4607-44BD-AB03-7814947280FB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2097-23D3-4999-8ECB-6FC88DBBEE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59F-4607-44BD-AB03-7814947280FB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2097-23D3-4999-8ECB-6FC88DBBEE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59F-4607-44BD-AB03-7814947280FB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2097-23D3-4999-8ECB-6FC88DBBEE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59F-4607-44BD-AB03-7814947280FB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2097-23D3-4999-8ECB-6FC88DBBEE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59F-4607-44BD-AB03-7814947280FB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2097-23D3-4999-8ECB-6FC88DBBEE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59F-4607-44BD-AB03-7814947280FB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2097-23D3-4999-8ECB-6FC88DBBEE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59F-4607-44BD-AB03-7814947280FB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2097-23D3-4999-8ECB-6FC88DBBEE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59F-4607-44BD-AB03-7814947280FB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2097-23D3-4999-8ECB-6FC88DBBEE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59F-4607-44BD-AB03-7814947280FB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2097-23D3-4999-8ECB-6FC88DBBEE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59F-4607-44BD-AB03-7814947280FB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2097-23D3-4999-8ECB-6FC88DBBEE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B459F-4607-44BD-AB03-7814947280FB}" type="datetimeFigureOut">
              <a:rPr lang="pl-PL" smtClean="0"/>
              <a:pPr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62097-23D3-4999-8ECB-6FC88DBBEE5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0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187624" y="764704"/>
            <a:ext cx="7056784" cy="31393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6600" b="1" dirty="0" smtClean="0">
                <a:solidFill>
                  <a:schemeClr val="accent4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Dni otwarte</a:t>
            </a:r>
          </a:p>
          <a:p>
            <a:pPr algn="ctr"/>
            <a:r>
              <a:rPr lang="pl-PL" sz="6600" b="1" dirty="0" smtClean="0">
                <a:solidFill>
                  <a:schemeClr val="accent4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Uniwersytetu </a:t>
            </a:r>
          </a:p>
          <a:p>
            <a:pPr algn="ctr"/>
            <a:r>
              <a:rPr lang="pl-PL" sz="6600" b="1" dirty="0" smtClean="0">
                <a:solidFill>
                  <a:schemeClr val="accent4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Pedagogicznego</a:t>
            </a:r>
            <a:endParaRPr lang="pl-PL" sz="6600" b="1" dirty="0">
              <a:solidFill>
                <a:schemeClr val="accent4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03848" y="429309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spc="300" dirty="0" smtClean="0">
                <a:solidFill>
                  <a:schemeClr val="accent3">
                    <a:lumMod val="75000"/>
                  </a:schemeClr>
                </a:solidFill>
                <a:latin typeface="Gill Sans Ultra Bold Condensed" pitchFamily="34" charset="0"/>
              </a:rPr>
              <a:t>Kraków 2013</a:t>
            </a:r>
            <a:endParaRPr lang="pl-PL" sz="2400" spc="300" dirty="0">
              <a:solidFill>
                <a:schemeClr val="accent3">
                  <a:lumMod val="75000"/>
                </a:schemeClr>
              </a:solidFill>
              <a:latin typeface="Gill Sans Ultra Bold Condensed" pitchFamily="34" charset="0"/>
            </a:endParaRPr>
          </a:p>
        </p:txBody>
      </p:sp>
    </p:spTree>
  </p:cSld>
  <p:clrMapOvr>
    <a:masterClrMapping/>
  </p:clrMapOvr>
  <p:transition advTm="753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25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5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251520" y="4046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Bookman Old Style" pitchFamily="18" charset="0"/>
              </a:rPr>
              <a:t>Naukoznawstwo</a:t>
            </a:r>
            <a:endParaRPr lang="pl-PL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98072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Bookman Old Style" pitchFamily="18" charset="0"/>
              </a:rPr>
              <a:t>Biblioterapia</a:t>
            </a:r>
            <a:endParaRPr lang="pl-PL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51520" y="155679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Bookman Old Style" pitchFamily="18" charset="0"/>
              </a:rPr>
              <a:t>Źródła informacji</a:t>
            </a:r>
            <a:endParaRPr lang="pl-PL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1520" y="213285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Bookman Old Style" pitchFamily="18" charset="0"/>
              </a:rPr>
              <a:t>Nauka </a:t>
            </a:r>
          </a:p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Bookman Old Style" pitchFamily="18" charset="0"/>
              </a:rPr>
              <a:t>o informacji</a:t>
            </a:r>
            <a:endParaRPr lang="pl-PL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51520" y="371703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Bookman Old Style" pitchFamily="18" charset="0"/>
              </a:rPr>
              <a:t>Zagadnienia</a:t>
            </a:r>
          </a:p>
          <a:p>
            <a:pPr algn="ctr"/>
            <a:r>
              <a:rPr lang="pl-PL" sz="2400" b="1" dirty="0">
                <a:solidFill>
                  <a:srgbClr val="C00000"/>
                </a:solidFill>
                <a:latin typeface="Bookman Old Style" pitchFamily="18" charset="0"/>
              </a:rPr>
              <a:t>w</a:t>
            </a:r>
            <a:r>
              <a:rPr lang="pl-PL" sz="2400" b="1" dirty="0" smtClean="0">
                <a:solidFill>
                  <a:srgbClr val="C00000"/>
                </a:solidFill>
                <a:latin typeface="Bookman Old Style" pitchFamily="18" charset="0"/>
              </a:rPr>
              <a:t>ydawnicze</a:t>
            </a:r>
          </a:p>
          <a:p>
            <a:pPr algn="ctr"/>
            <a:r>
              <a:rPr lang="pl-PL" sz="2400" b="1" dirty="0">
                <a:solidFill>
                  <a:srgbClr val="C00000"/>
                </a:solidFill>
                <a:latin typeface="Bookman Old Style" pitchFamily="18" charset="0"/>
              </a:rPr>
              <a:t>i</a:t>
            </a:r>
            <a:r>
              <a:rPr lang="pl-PL" sz="2400" b="1" dirty="0" smtClean="0">
                <a:solidFill>
                  <a:srgbClr val="C00000"/>
                </a:solidFill>
                <a:latin typeface="Bookman Old Style" pitchFamily="18" charset="0"/>
              </a:rPr>
              <a:t> księgarskie</a:t>
            </a:r>
            <a:endParaRPr lang="pl-PL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1520" y="306896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Bookman Old Style" pitchFamily="18" charset="0"/>
              </a:rPr>
              <a:t>Czytelnictwo</a:t>
            </a:r>
            <a:endParaRPr lang="pl-PL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51520" y="508518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Bookman Old Style" pitchFamily="18" charset="0"/>
              </a:rPr>
              <a:t>Historia książki i bibliotek</a:t>
            </a:r>
            <a:endParaRPr lang="pl-PL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499992" y="908720"/>
            <a:ext cx="381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1"/>
                </a:solidFill>
                <a:latin typeface="Bookman Old Style" pitchFamily="18" charset="0"/>
              </a:rPr>
              <a:t>To tylko niektóre </a:t>
            </a:r>
          </a:p>
          <a:p>
            <a:pPr algn="ctr"/>
            <a:r>
              <a:rPr lang="pl-PL" sz="2800" b="1" dirty="0" smtClean="0">
                <a:solidFill>
                  <a:schemeClr val="accent1"/>
                </a:solidFill>
                <a:latin typeface="Bookman Old Style" pitchFamily="18" charset="0"/>
              </a:rPr>
              <a:t>z wielu przedmiotów, gdzie będziesz mógł rozwijać swoją książkową pasję </a:t>
            </a:r>
          </a:p>
          <a:p>
            <a:pPr algn="ctr"/>
            <a:r>
              <a:rPr lang="pl-PL" sz="2800" b="1" dirty="0" smtClean="0">
                <a:solidFill>
                  <a:schemeClr val="accent1"/>
                </a:solidFill>
                <a:latin typeface="Bookman Old Style" pitchFamily="18" charset="0"/>
              </a:rPr>
              <a:t>i odpowiednio przygotować się</a:t>
            </a:r>
          </a:p>
          <a:p>
            <a:pPr algn="ctr"/>
            <a:r>
              <a:rPr lang="pl-PL" sz="2800" b="1" dirty="0" smtClean="0">
                <a:solidFill>
                  <a:schemeClr val="accent1"/>
                </a:solidFill>
                <a:latin typeface="Bookman Old Style" pitchFamily="18" charset="0"/>
              </a:rPr>
              <a:t> do przyszłego </a:t>
            </a:r>
            <a:r>
              <a:rPr lang="pl-PL" sz="2800" b="1" dirty="0" smtClean="0">
                <a:solidFill>
                  <a:schemeClr val="accent1"/>
                </a:solidFill>
                <a:latin typeface="Bookman Old Style" pitchFamily="18" charset="0"/>
              </a:rPr>
              <a:t>zawodu.</a:t>
            </a:r>
            <a:endParaRPr lang="pl-PL" sz="2800" b="1" dirty="0">
              <a:solidFill>
                <a:schemeClr val="accent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150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539552" y="404664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1"/>
                </a:solidFill>
                <a:latin typeface="Bookman Old Style" pitchFamily="18" charset="0"/>
              </a:rPr>
              <a:t>INFORMACJA NAUKOWA </a:t>
            </a:r>
          </a:p>
          <a:p>
            <a:pPr algn="ctr"/>
            <a:r>
              <a:rPr lang="pl-PL" sz="2800" b="1" dirty="0" smtClean="0">
                <a:solidFill>
                  <a:schemeClr val="accent1"/>
                </a:solidFill>
                <a:latin typeface="Bookman Old Style" pitchFamily="18" charset="0"/>
              </a:rPr>
              <a:t>I BIBLIOTEKOZNAWSTWO TO KIERUNEK DAJĄCY WIELE MOŻLIWOŚCI!</a:t>
            </a:r>
            <a:endParaRPr lang="pl-PL" sz="2800" b="1" dirty="0">
              <a:solidFill>
                <a:schemeClr val="accent1"/>
              </a:solidFill>
              <a:latin typeface="Bookman Old Style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99592" y="191683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5"/>
                </a:solidFill>
                <a:latin typeface="Bookman Old Style" pitchFamily="18" charset="0"/>
              </a:rPr>
              <a:t>Kończąc studia </a:t>
            </a:r>
            <a:r>
              <a:rPr lang="pl-PL" sz="2000" b="1" dirty="0" smtClean="0">
                <a:solidFill>
                  <a:schemeClr val="accent5"/>
                </a:solidFill>
                <a:latin typeface="Bookman Old Style" pitchFamily="18" charset="0"/>
              </a:rPr>
              <a:t>II </a:t>
            </a:r>
            <a:r>
              <a:rPr lang="pl-PL" sz="2000" b="1" dirty="0" smtClean="0">
                <a:solidFill>
                  <a:schemeClr val="accent5"/>
                </a:solidFill>
                <a:latin typeface="Bookman Old Style" pitchFamily="18" charset="0"/>
              </a:rPr>
              <a:t>stopnia nasz Instytut oferuje Ci wiele kierunków  podyplomowych do wyboru:</a:t>
            </a:r>
            <a:endParaRPr lang="pl-PL" sz="2000" b="1" dirty="0">
              <a:solidFill>
                <a:schemeClr val="accent5"/>
              </a:solidFill>
              <a:latin typeface="Bookman Old Style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72661" y="2852936"/>
            <a:ext cx="8871339" cy="372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chemeClr val="accent5"/>
                </a:solidFill>
                <a:latin typeface="Bookman Old Style" pitchFamily="18" charset="0"/>
              </a:rPr>
              <a:t>•	Architektura informacji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chemeClr val="accent5"/>
                </a:solidFill>
                <a:latin typeface="Bookman Old Style" pitchFamily="18" charset="0"/>
              </a:rPr>
              <a:t>•	Bibliotekoznawstwo i informacja naukowa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chemeClr val="accent5"/>
                </a:solidFill>
                <a:latin typeface="Bookman Old Style" pitchFamily="18" charset="0"/>
              </a:rPr>
              <a:t>•	Biblioterapia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chemeClr val="accent5"/>
                </a:solidFill>
                <a:latin typeface="Bookman Old Style" pitchFamily="18" charset="0"/>
              </a:rPr>
              <a:t>•	Edytorstwo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chemeClr val="accent5"/>
                </a:solidFill>
                <a:latin typeface="Bookman Old Style" pitchFamily="18" charset="0"/>
              </a:rPr>
              <a:t>•	Zarządzanie informacją w strukturach lokalnych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chemeClr val="accent5"/>
                </a:solidFill>
                <a:latin typeface="Bookman Old Style" pitchFamily="18" charset="0"/>
              </a:rPr>
              <a:t>•	Księgarstwo i antykwarstwo</a:t>
            </a:r>
          </a:p>
          <a:p>
            <a:endParaRPr lang="pl-PL" sz="2000" dirty="0"/>
          </a:p>
        </p:txBody>
      </p:sp>
    </p:spTree>
    <p:custDataLst>
      <p:tags r:id="rId1"/>
    </p:custDataLst>
  </p:cSld>
  <p:clrMapOvr>
    <a:masterClrMapping/>
  </p:clrMapOvr>
  <p:transition advTm="121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827584" y="692696"/>
            <a:ext cx="4248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7030A0"/>
                </a:solidFill>
                <a:latin typeface="Bookman Old Style" pitchFamily="18" charset="0"/>
              </a:rPr>
              <a:t>Podczas studiów będziesz miał możliwość odbycia praktyk </a:t>
            </a:r>
            <a:endParaRPr lang="pl-PL" sz="32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algn="ctr"/>
            <a:r>
              <a:rPr lang="pl-PL" sz="3200" b="1" dirty="0" smtClean="0">
                <a:solidFill>
                  <a:srgbClr val="7030A0"/>
                </a:solidFill>
                <a:latin typeface="Bookman Old Style" pitchFamily="18" charset="0"/>
              </a:rPr>
              <a:t>w </a:t>
            </a:r>
            <a:r>
              <a:rPr lang="pl-PL" sz="3200" b="1" dirty="0">
                <a:solidFill>
                  <a:srgbClr val="7030A0"/>
                </a:solidFill>
                <a:latin typeface="Bookman Old Style" pitchFamily="18" charset="0"/>
              </a:rPr>
              <a:t>bibliotekach, archiwach, portalach internetowych, agencjach </a:t>
            </a:r>
            <a:r>
              <a:rPr lang="pl-PL" sz="3200" b="1" dirty="0" err="1" smtClean="0">
                <a:solidFill>
                  <a:srgbClr val="7030A0"/>
                </a:solidFill>
                <a:latin typeface="Bookman Old Style" pitchFamily="18" charset="0"/>
              </a:rPr>
              <a:t>infobrokerskich</a:t>
            </a:r>
            <a:endParaRPr lang="pl-PL" sz="32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algn="ctr"/>
            <a:r>
              <a:rPr lang="pl-PL" sz="3200" b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pl-PL" sz="3200" b="1" dirty="0">
                <a:solidFill>
                  <a:srgbClr val="7030A0"/>
                </a:solidFill>
                <a:latin typeface="Bookman Old Style" pitchFamily="18" charset="0"/>
              </a:rPr>
              <a:t>i wydawnictwach</a:t>
            </a:r>
            <a:r>
              <a:rPr lang="pl-PL" sz="3200" b="1" dirty="0" smtClean="0">
                <a:solidFill>
                  <a:srgbClr val="7030A0"/>
                </a:solidFill>
                <a:latin typeface="Bookman Old Style" pitchFamily="18" charset="0"/>
              </a:rPr>
              <a:t>.</a:t>
            </a:r>
            <a:endParaRPr lang="pl-PL" sz="32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575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5292080" y="692696"/>
            <a:ext cx="3851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pl-PL" sz="2400" b="1" dirty="0" smtClean="0">
                <a:solidFill>
                  <a:srgbClr val="FF0000"/>
                </a:solidFill>
                <a:latin typeface="Bookman Old Style" pitchFamily="18" charset="0"/>
              </a:rPr>
              <a:t> Informacja naukowa i bibliotekoznawstwo to kierunek</a:t>
            </a:r>
          </a:p>
          <a:p>
            <a:pPr lvl="0"/>
            <a:r>
              <a:rPr lang="pl-PL" sz="2400" b="1" dirty="0" smtClean="0">
                <a:solidFill>
                  <a:srgbClr val="FF0000"/>
                </a:solidFill>
                <a:latin typeface="Bookman Old Style" pitchFamily="18" charset="0"/>
              </a:rPr>
              <a:t>z przyszłością</a:t>
            </a:r>
            <a:r>
              <a:rPr lang="pl-PL" sz="2400" b="1" dirty="0">
                <a:solidFill>
                  <a:srgbClr val="FF0000"/>
                </a:solidFill>
                <a:latin typeface="Bookman Old Style" pitchFamily="18" charset="0"/>
              </a:rPr>
              <a:t>!</a:t>
            </a:r>
          </a:p>
          <a:p>
            <a:endParaRPr lang="pl-PL" sz="24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pl-PL" sz="2400" b="1" dirty="0" smtClean="0">
                <a:solidFill>
                  <a:srgbClr val="FF0000"/>
                </a:solidFill>
                <a:latin typeface="Bookman Old Style" pitchFamily="18" charset="0"/>
              </a:rPr>
              <a:t> Nauczysz </a:t>
            </a:r>
            <a:r>
              <a:rPr lang="pl-PL" sz="2400" b="1" dirty="0">
                <a:solidFill>
                  <a:srgbClr val="FF0000"/>
                </a:solidFill>
                <a:latin typeface="Bookman Old Style" pitchFamily="18" charset="0"/>
              </a:rPr>
              <a:t>się </a:t>
            </a:r>
            <a:r>
              <a:rPr lang="pl-PL" sz="2400" b="1" dirty="0" smtClean="0">
                <a:solidFill>
                  <a:srgbClr val="FF0000"/>
                </a:solidFill>
                <a:latin typeface="Bookman Old Style" pitchFamily="18" charset="0"/>
              </a:rPr>
              <a:t>specjalistycznej wiedzy z zakresu informacji</a:t>
            </a:r>
          </a:p>
          <a:p>
            <a:pPr lvl="0"/>
            <a:r>
              <a:rPr lang="pl-PL" sz="2400" b="1" dirty="0" smtClean="0">
                <a:solidFill>
                  <a:srgbClr val="FF0000"/>
                </a:solidFill>
                <a:latin typeface="Bookman Old Style" pitchFamily="18" charset="0"/>
              </a:rPr>
              <a:t>i </a:t>
            </a:r>
            <a:r>
              <a:rPr lang="pl-PL" sz="2400" b="1" dirty="0">
                <a:solidFill>
                  <a:srgbClr val="FF0000"/>
                </a:solidFill>
                <a:latin typeface="Bookman Old Style" pitchFamily="18" charset="0"/>
              </a:rPr>
              <a:t>bibliotekoznawstwa</a:t>
            </a:r>
          </a:p>
          <a:p>
            <a:r>
              <a:rPr lang="pl-PL" sz="2400" b="1" dirty="0">
                <a:solidFill>
                  <a:srgbClr val="FF0000"/>
                </a:solidFill>
                <a:latin typeface="Bookman Old Style" pitchFamily="18" charset="0"/>
              </a:rPr>
              <a:t> </a:t>
            </a:r>
          </a:p>
          <a:p>
            <a:pPr lvl="0">
              <a:buFont typeface="Wingdings" pitchFamily="2" charset="2"/>
              <a:buChar char="ü"/>
            </a:pPr>
            <a:r>
              <a:rPr lang="pl-PL" sz="2400" b="1" dirty="0" smtClean="0">
                <a:solidFill>
                  <a:srgbClr val="FF0000"/>
                </a:solidFill>
                <a:latin typeface="Bookman Old Style" pitchFamily="18" charset="0"/>
              </a:rPr>
              <a:t> Masz </a:t>
            </a:r>
            <a:r>
              <a:rPr lang="pl-PL" sz="2400" b="1" dirty="0">
                <a:solidFill>
                  <a:srgbClr val="FF0000"/>
                </a:solidFill>
                <a:latin typeface="Bookman Old Style" pitchFamily="18" charset="0"/>
              </a:rPr>
              <a:t>możliwość rozwoju</a:t>
            </a:r>
          </a:p>
          <a:p>
            <a:endParaRPr lang="pl-PL" dirty="0"/>
          </a:p>
        </p:txBody>
      </p:sp>
    </p:spTree>
  </p:cSld>
  <p:clrMapOvr>
    <a:masterClrMapping/>
  </p:clrMapOvr>
  <p:transition advTm="51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4314" t="8001"/>
          <a:stretch>
            <a:fillRect/>
          </a:stretch>
        </p:blipFill>
        <p:spPr bwMode="auto">
          <a:xfrm>
            <a:off x="467544" y="1268760"/>
            <a:ext cx="867645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611560" y="1052736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accent6"/>
                </a:solidFill>
                <a:latin typeface="Bookman Old Style" pitchFamily="18" charset="0"/>
              </a:rPr>
              <a:t>Jako absolwent Informacji naukowej </a:t>
            </a:r>
            <a:endParaRPr lang="pl-PL" sz="2800" b="1" dirty="0" smtClean="0">
              <a:solidFill>
                <a:schemeClr val="accent6"/>
              </a:solidFill>
              <a:latin typeface="Bookman Old Style" pitchFamily="18" charset="0"/>
            </a:endParaRPr>
          </a:p>
          <a:p>
            <a:r>
              <a:rPr lang="pl-PL" sz="2800" b="1" dirty="0" smtClean="0">
                <a:solidFill>
                  <a:schemeClr val="accent6"/>
                </a:solidFill>
                <a:latin typeface="Bookman Old Style" pitchFamily="18" charset="0"/>
              </a:rPr>
              <a:t>i </a:t>
            </a:r>
            <a:r>
              <a:rPr lang="pl-PL" sz="2800" b="1" dirty="0">
                <a:solidFill>
                  <a:schemeClr val="accent6"/>
                </a:solidFill>
                <a:latin typeface="Bookman Old Style" pitchFamily="18" charset="0"/>
              </a:rPr>
              <a:t>bibliotekoznawstwa masz wiele możliwości wyboru drogi do twojej kariery! </a:t>
            </a:r>
          </a:p>
          <a:p>
            <a:r>
              <a:rPr lang="pl-PL" sz="2800" b="1" dirty="0">
                <a:solidFill>
                  <a:schemeClr val="accent6"/>
                </a:solidFill>
                <a:latin typeface="Bookman Old Style" pitchFamily="18" charset="0"/>
              </a:rPr>
              <a:t>Sam zdecyduj który zawód wybierzesz</a:t>
            </a:r>
            <a:r>
              <a:rPr lang="pl-PL" sz="2800" b="1" dirty="0" smtClean="0">
                <a:solidFill>
                  <a:schemeClr val="accent6"/>
                </a:solidFill>
                <a:latin typeface="Bookman Old Style" pitchFamily="18" charset="0"/>
              </a:rPr>
              <a:t>!</a:t>
            </a:r>
            <a:endParaRPr lang="pl-PL" sz="2800" b="1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787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4499992" y="836712"/>
            <a:ext cx="4211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C3399"/>
                </a:solidFill>
                <a:latin typeface="Bookman Old Style" pitchFamily="18" charset="0"/>
              </a:rPr>
              <a:t>Jeśli czujesz, że biblioteka to twój drugi dom, zdecyduj się </a:t>
            </a:r>
            <a:endParaRPr lang="pl-PL" sz="2400" b="1" dirty="0" smtClean="0">
              <a:solidFill>
                <a:srgbClr val="CC3399"/>
              </a:solidFill>
              <a:latin typeface="Bookman Old Style" pitchFamily="18" charset="0"/>
            </a:endParaRPr>
          </a:p>
          <a:p>
            <a:r>
              <a:rPr lang="pl-PL" sz="2400" b="1" dirty="0" smtClean="0">
                <a:solidFill>
                  <a:srgbClr val="CC3399"/>
                </a:solidFill>
                <a:latin typeface="Bookman Old Style" pitchFamily="18" charset="0"/>
              </a:rPr>
              <a:t>na </a:t>
            </a:r>
            <a:r>
              <a:rPr lang="pl-PL" sz="2400" b="1" dirty="0">
                <a:solidFill>
                  <a:srgbClr val="CC3399"/>
                </a:solidFill>
                <a:latin typeface="Bookman Old Style" pitchFamily="18" charset="0"/>
              </a:rPr>
              <a:t>etat w bibliotece. </a:t>
            </a:r>
            <a:endParaRPr lang="pl-PL" sz="2400" b="1" dirty="0" smtClean="0">
              <a:solidFill>
                <a:srgbClr val="CC3399"/>
              </a:solidFill>
              <a:latin typeface="Bookman Old Style" pitchFamily="18" charset="0"/>
            </a:endParaRPr>
          </a:p>
          <a:p>
            <a:r>
              <a:rPr lang="pl-PL" sz="2400" b="1" dirty="0" smtClean="0">
                <a:solidFill>
                  <a:srgbClr val="CC3399"/>
                </a:solidFill>
                <a:latin typeface="Bookman Old Style" pitchFamily="18" charset="0"/>
              </a:rPr>
              <a:t>Po </a:t>
            </a:r>
            <a:r>
              <a:rPr lang="pl-PL" sz="2400" b="1" dirty="0">
                <a:solidFill>
                  <a:srgbClr val="CC3399"/>
                </a:solidFill>
                <a:latin typeface="Bookman Old Style" pitchFamily="18" charset="0"/>
              </a:rPr>
              <a:t>naszych studiach możesz podjąć pracę </a:t>
            </a:r>
            <a:endParaRPr lang="pl-PL" sz="2400" b="1" dirty="0" smtClean="0">
              <a:solidFill>
                <a:srgbClr val="CC3399"/>
              </a:solidFill>
              <a:latin typeface="Bookman Old Style" pitchFamily="18" charset="0"/>
            </a:endParaRPr>
          </a:p>
          <a:p>
            <a:r>
              <a:rPr lang="pl-PL" sz="2400" b="1" dirty="0" smtClean="0">
                <a:solidFill>
                  <a:srgbClr val="CC3399"/>
                </a:solidFill>
                <a:latin typeface="Bookman Old Style" pitchFamily="18" charset="0"/>
              </a:rPr>
              <a:t>w </a:t>
            </a:r>
            <a:r>
              <a:rPr lang="pl-PL" sz="2400" b="1" dirty="0">
                <a:solidFill>
                  <a:srgbClr val="CC3399"/>
                </a:solidFill>
                <a:latin typeface="Bookman Old Style" pitchFamily="18" charset="0"/>
              </a:rPr>
              <a:t>bibliotece szkolnej każdego stopnia, bibliotece publicznej lub naukowej. Wspólnie </a:t>
            </a:r>
            <a:endParaRPr lang="pl-PL" sz="2400" b="1" dirty="0" smtClean="0">
              <a:solidFill>
                <a:srgbClr val="CC3399"/>
              </a:solidFill>
              <a:latin typeface="Bookman Old Style" pitchFamily="18" charset="0"/>
            </a:endParaRPr>
          </a:p>
          <a:p>
            <a:r>
              <a:rPr lang="pl-PL" sz="2400" b="1" dirty="0" smtClean="0">
                <a:solidFill>
                  <a:srgbClr val="CC3399"/>
                </a:solidFill>
                <a:latin typeface="Bookman Old Style" pitchFamily="18" charset="0"/>
              </a:rPr>
              <a:t>z </a:t>
            </a:r>
            <a:r>
              <a:rPr lang="pl-PL" sz="2400" b="1" dirty="0">
                <a:solidFill>
                  <a:srgbClr val="CC3399"/>
                </a:solidFill>
                <a:latin typeface="Bookman Old Style" pitchFamily="18" charset="0"/>
              </a:rPr>
              <a:t>innymi twórz nowoczesną bibliotekę przyjazną czytelnikowi</a:t>
            </a:r>
            <a:r>
              <a:rPr lang="pl-PL" sz="2400" b="1" dirty="0" smtClean="0">
                <a:solidFill>
                  <a:srgbClr val="CC3399"/>
                </a:solidFill>
                <a:latin typeface="Bookman Old Style" pitchFamily="18" charset="0"/>
              </a:rPr>
              <a:t>.</a:t>
            </a:r>
            <a:endParaRPr lang="pl-PL" sz="2400" b="1" dirty="0">
              <a:solidFill>
                <a:srgbClr val="CC33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1131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251520" y="692696"/>
            <a:ext cx="46085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CC3399"/>
                </a:solidFill>
                <a:latin typeface="Bookman Old Style" pitchFamily="18" charset="0"/>
              </a:rPr>
              <a:t>Oprócz pracy</a:t>
            </a:r>
          </a:p>
          <a:p>
            <a:r>
              <a:rPr lang="pl-PL" sz="2800" b="1" dirty="0">
                <a:solidFill>
                  <a:srgbClr val="CC3399"/>
                </a:solidFill>
                <a:latin typeface="Bookman Old Style" pitchFamily="18" charset="0"/>
              </a:rPr>
              <a:t> w bibliotece możesz sprawdzić się też </a:t>
            </a:r>
            <a:endParaRPr lang="pl-PL" sz="2800" b="1" dirty="0" smtClean="0">
              <a:solidFill>
                <a:srgbClr val="CC3399"/>
              </a:solidFill>
              <a:latin typeface="Bookman Old Style" pitchFamily="18" charset="0"/>
            </a:endParaRPr>
          </a:p>
          <a:p>
            <a:r>
              <a:rPr lang="pl-PL" sz="2800" b="1" dirty="0" smtClean="0">
                <a:solidFill>
                  <a:srgbClr val="CC3399"/>
                </a:solidFill>
                <a:latin typeface="Bookman Old Style" pitchFamily="18" charset="0"/>
              </a:rPr>
              <a:t>w </a:t>
            </a:r>
            <a:r>
              <a:rPr lang="pl-PL" sz="2800" b="1" dirty="0">
                <a:solidFill>
                  <a:srgbClr val="CC3399"/>
                </a:solidFill>
                <a:latin typeface="Bookman Old Style" pitchFamily="18" charset="0"/>
              </a:rPr>
              <a:t>nowoczesnych ośrodkach </a:t>
            </a:r>
            <a:r>
              <a:rPr lang="pl-PL" sz="2800" b="1" dirty="0" smtClean="0">
                <a:solidFill>
                  <a:srgbClr val="CC3399"/>
                </a:solidFill>
                <a:latin typeface="Bookman Old Style" pitchFamily="18" charset="0"/>
              </a:rPr>
              <a:t> </a:t>
            </a:r>
            <a:r>
              <a:rPr lang="pl-PL" sz="2800" b="1" dirty="0">
                <a:solidFill>
                  <a:srgbClr val="CC3399"/>
                </a:solidFill>
                <a:latin typeface="Bookman Old Style" pitchFamily="18" charset="0"/>
              </a:rPr>
              <a:t>i centrach </a:t>
            </a:r>
            <a:r>
              <a:rPr lang="pl-PL" sz="2800" b="1" dirty="0" smtClean="0">
                <a:solidFill>
                  <a:srgbClr val="CC3399"/>
                </a:solidFill>
                <a:latin typeface="Bookman Old Style" pitchFamily="18" charset="0"/>
              </a:rPr>
              <a:t>informacji</a:t>
            </a:r>
            <a:r>
              <a:rPr lang="pl-PL" sz="2800" b="1" dirty="0">
                <a:solidFill>
                  <a:srgbClr val="CC3399"/>
                </a:solidFill>
                <a:latin typeface="Bookman Old Style" pitchFamily="18" charset="0"/>
              </a:rPr>
              <a:t>, pracowniach bibliograficznych, archiwach, księgarniach </a:t>
            </a:r>
          </a:p>
          <a:p>
            <a:r>
              <a:rPr lang="pl-PL" sz="2800" b="1" dirty="0">
                <a:solidFill>
                  <a:srgbClr val="CC3399"/>
                </a:solidFill>
                <a:latin typeface="Bookman Old Style" pitchFamily="18" charset="0"/>
              </a:rPr>
              <a:t>i antykwariatach</a:t>
            </a:r>
            <a:r>
              <a:rPr lang="pl-PL" sz="2800" b="1" dirty="0" smtClean="0">
                <a:solidFill>
                  <a:srgbClr val="CC3399"/>
                </a:solidFill>
                <a:latin typeface="Bookman Old Style" pitchFamily="18" charset="0"/>
              </a:rPr>
              <a:t>.</a:t>
            </a:r>
            <a:endParaRPr lang="pl-PL" sz="2800" b="1" dirty="0">
              <a:solidFill>
                <a:srgbClr val="CC33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864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4716016" y="1052736"/>
            <a:ext cx="4427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C3399"/>
                </a:solidFill>
                <a:latin typeface="Bookman Old Style" pitchFamily="18" charset="0"/>
              </a:rPr>
              <a:t>Możesz rozpocząć pracę </a:t>
            </a:r>
          </a:p>
          <a:p>
            <a:r>
              <a:rPr lang="pl-PL" sz="2400" b="1" dirty="0" smtClean="0">
                <a:solidFill>
                  <a:srgbClr val="CC3399"/>
                </a:solidFill>
                <a:latin typeface="Bookman Old Style" pitchFamily="18" charset="0"/>
              </a:rPr>
              <a:t>w wydawnictwie i tworzyć książki od podstaw. </a:t>
            </a:r>
            <a:r>
              <a:rPr lang="pl-PL" sz="2400" b="1" dirty="0">
                <a:solidFill>
                  <a:srgbClr val="CC3399"/>
                </a:solidFill>
                <a:latin typeface="Bookman Old Style" pitchFamily="18" charset="0"/>
              </a:rPr>
              <a:t>Wiedzę uzyskaną na naszym kierunku bez problemu wykorzystasz </a:t>
            </a:r>
          </a:p>
          <a:p>
            <a:r>
              <a:rPr lang="pl-PL" sz="2400" b="1" dirty="0">
                <a:solidFill>
                  <a:srgbClr val="CC3399"/>
                </a:solidFill>
                <a:latin typeface="Bookman Old Style" pitchFamily="18" charset="0"/>
              </a:rPr>
              <a:t>w praktyce np. redagując teksty</a:t>
            </a:r>
            <a:r>
              <a:rPr lang="pl-PL" sz="2400" b="1" dirty="0" smtClean="0">
                <a:solidFill>
                  <a:srgbClr val="CC3399"/>
                </a:solidFill>
                <a:latin typeface="Bookman Old Style" pitchFamily="18" charset="0"/>
              </a:rPr>
              <a:t>.</a:t>
            </a:r>
            <a:endParaRPr lang="pl-PL" sz="2400" b="1" dirty="0">
              <a:solidFill>
                <a:srgbClr val="CC33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795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395536" y="1124744"/>
            <a:ext cx="4248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CC3399"/>
                </a:solidFill>
                <a:latin typeface="Bookman Old Style" pitchFamily="18" charset="0"/>
              </a:rPr>
              <a:t>Możesz podjąć </a:t>
            </a:r>
            <a:r>
              <a:rPr lang="pl-PL" sz="2800" b="1" dirty="0" smtClean="0">
                <a:solidFill>
                  <a:srgbClr val="CC3399"/>
                </a:solidFill>
                <a:latin typeface="Bookman Old Style" pitchFamily="18" charset="0"/>
              </a:rPr>
              <a:t>pracę </a:t>
            </a:r>
            <a:endParaRPr lang="pl-PL" sz="2800" b="1" dirty="0" smtClean="0">
              <a:solidFill>
                <a:srgbClr val="CC3399"/>
              </a:solidFill>
              <a:latin typeface="Bookman Old Style" pitchFamily="18" charset="0"/>
            </a:endParaRPr>
          </a:p>
          <a:p>
            <a:r>
              <a:rPr lang="pl-PL" sz="2800" b="1" dirty="0" smtClean="0">
                <a:solidFill>
                  <a:srgbClr val="CC3399"/>
                </a:solidFill>
                <a:latin typeface="Bookman Old Style" pitchFamily="18" charset="0"/>
              </a:rPr>
              <a:t>w portalach </a:t>
            </a:r>
            <a:r>
              <a:rPr lang="pl-PL" sz="2800" b="1" dirty="0">
                <a:solidFill>
                  <a:srgbClr val="CC3399"/>
                </a:solidFill>
                <a:latin typeface="Bookman Old Style" pitchFamily="18" charset="0"/>
              </a:rPr>
              <a:t>internetowych lub budować je </a:t>
            </a:r>
            <a:r>
              <a:rPr lang="pl-PL" sz="2800" b="1" dirty="0" smtClean="0">
                <a:solidFill>
                  <a:srgbClr val="CC3399"/>
                </a:solidFill>
                <a:latin typeface="Bookman Old Style" pitchFamily="18" charset="0"/>
              </a:rPr>
              <a:t>od </a:t>
            </a:r>
            <a:r>
              <a:rPr lang="pl-PL" sz="2800" b="1" dirty="0">
                <a:solidFill>
                  <a:srgbClr val="CC3399"/>
                </a:solidFill>
                <a:latin typeface="Bookman Old Style" pitchFamily="18" charset="0"/>
              </a:rPr>
              <a:t>podstaw nie będąc informatykiem. </a:t>
            </a:r>
            <a:r>
              <a:rPr lang="pl-PL" sz="2800" b="1" dirty="0" smtClean="0">
                <a:solidFill>
                  <a:srgbClr val="CC3399"/>
                </a:solidFill>
                <a:latin typeface="Bookman Old Style" pitchFamily="18" charset="0"/>
              </a:rPr>
              <a:t>Na zajęciach przekonasz </a:t>
            </a:r>
            <a:r>
              <a:rPr lang="pl-PL" sz="2800" b="1" dirty="0">
                <a:solidFill>
                  <a:srgbClr val="CC3399"/>
                </a:solidFill>
                <a:latin typeface="Bookman Old Style" pitchFamily="18" charset="0"/>
              </a:rPr>
              <a:t>się jakie to proste</a:t>
            </a:r>
            <a:r>
              <a:rPr lang="pl-PL" sz="2800" b="1" dirty="0" smtClean="0">
                <a:solidFill>
                  <a:srgbClr val="CC3399"/>
                </a:solidFill>
                <a:latin typeface="Bookman Old Style" pitchFamily="18" charset="0"/>
              </a:rPr>
              <a:t>!</a:t>
            </a:r>
            <a:endParaRPr lang="pl-PL" sz="2800" b="1" dirty="0">
              <a:solidFill>
                <a:srgbClr val="CC33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719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539552" y="836712"/>
            <a:ext cx="43924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C3399"/>
                </a:solidFill>
                <a:latin typeface="Bookman Old Style" pitchFamily="18" charset="0"/>
              </a:rPr>
              <a:t>A może masz niebywałe zdolności w wyszukiwaniu informacji?  Branża informacyjna stoi przed tobą otworem!  Przy aktualnym rozwoju zwodu </a:t>
            </a:r>
            <a:r>
              <a:rPr lang="pl-PL" sz="2400" b="1" dirty="0" err="1">
                <a:solidFill>
                  <a:srgbClr val="CC3399"/>
                </a:solidFill>
                <a:latin typeface="Bookman Old Style" pitchFamily="18" charset="0"/>
              </a:rPr>
              <a:t>infobrokera</a:t>
            </a:r>
            <a:r>
              <a:rPr lang="pl-PL" sz="2400" b="1" dirty="0">
                <a:solidFill>
                  <a:srgbClr val="CC3399"/>
                </a:solidFill>
                <a:latin typeface="Bookman Old Style" pitchFamily="18" charset="0"/>
              </a:rPr>
              <a:t> możesz zatrudnić się </a:t>
            </a:r>
            <a:r>
              <a:rPr lang="pl-PL" sz="2400" b="1" dirty="0" smtClean="0">
                <a:solidFill>
                  <a:srgbClr val="CC3399"/>
                </a:solidFill>
                <a:latin typeface="Bookman Old Style" pitchFamily="18" charset="0"/>
              </a:rPr>
              <a:t>w </a:t>
            </a:r>
            <a:r>
              <a:rPr lang="pl-PL" sz="2400" b="1" dirty="0">
                <a:solidFill>
                  <a:srgbClr val="CC3399"/>
                </a:solidFill>
                <a:latin typeface="Bookman Old Style" pitchFamily="18" charset="0"/>
              </a:rPr>
              <a:t>agencji </a:t>
            </a:r>
            <a:r>
              <a:rPr lang="pl-PL" sz="2400" b="1" dirty="0" err="1">
                <a:solidFill>
                  <a:srgbClr val="CC3399"/>
                </a:solidFill>
                <a:latin typeface="Bookman Old Style" pitchFamily="18" charset="0"/>
              </a:rPr>
              <a:t>infobrokerskiej</a:t>
            </a:r>
            <a:r>
              <a:rPr lang="pl-PL" sz="2400" b="1" dirty="0">
                <a:solidFill>
                  <a:srgbClr val="CC3399"/>
                </a:solidFill>
                <a:latin typeface="Bookman Old Style" pitchFamily="18" charset="0"/>
              </a:rPr>
              <a:t> lub założyć własną. Sam przecież wiesz jak pożądana jest dziś informacja</a:t>
            </a:r>
            <a:r>
              <a:rPr lang="pl-PL" sz="2400" b="1" dirty="0" smtClean="0">
                <a:solidFill>
                  <a:srgbClr val="CC3399"/>
                </a:solidFill>
                <a:latin typeface="Bookman Old Style" pitchFamily="18" charset="0"/>
              </a:rPr>
              <a:t>…</a:t>
            </a:r>
            <a:endParaRPr lang="pl-PL" sz="2400" b="1" dirty="0">
              <a:solidFill>
                <a:srgbClr val="CC33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1042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683568" y="908720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spc="300" dirty="0" smtClean="0">
                <a:solidFill>
                  <a:srgbClr val="0070C0"/>
                </a:solidFill>
                <a:latin typeface="Poor Richard" pitchFamily="18" charset="0"/>
              </a:rPr>
              <a:t>Instytut</a:t>
            </a:r>
          </a:p>
          <a:p>
            <a:pPr algn="ctr"/>
            <a:r>
              <a:rPr lang="pl-PL" sz="6000" spc="300" dirty="0" smtClean="0">
                <a:solidFill>
                  <a:srgbClr val="0070C0"/>
                </a:solidFill>
                <a:latin typeface="Poor Richard" pitchFamily="18" charset="0"/>
              </a:rPr>
              <a:t> Informacji Naukowej</a:t>
            </a:r>
          </a:p>
          <a:p>
            <a:pPr algn="ctr"/>
            <a:r>
              <a:rPr lang="pl-PL" sz="6000" spc="300" dirty="0" smtClean="0">
                <a:solidFill>
                  <a:srgbClr val="0070C0"/>
                </a:solidFill>
                <a:latin typeface="Poor Richard" pitchFamily="18" charset="0"/>
              </a:rPr>
              <a:t> i Bibliotekoznawstwa</a:t>
            </a:r>
            <a:endParaRPr lang="pl-PL" sz="6000" spc="300" dirty="0">
              <a:solidFill>
                <a:srgbClr val="0070C0"/>
              </a:solidFill>
              <a:latin typeface="Poor Richard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059832" y="400506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tx2"/>
                </a:solidFill>
                <a:latin typeface="Lucida Calligraphy" pitchFamily="66" charset="0"/>
              </a:rPr>
              <a:t>zaprasza</a:t>
            </a:r>
            <a:endParaRPr lang="pl-PL" sz="2400" dirty="0">
              <a:solidFill>
                <a:schemeClr val="tx2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advTm="63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3995936" y="2204864"/>
            <a:ext cx="48600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rgbClr val="CC3399"/>
                </a:solidFill>
                <a:latin typeface="Bookman Old Style" pitchFamily="18" charset="0"/>
              </a:rPr>
              <a:t>Możesz sprawdzić też swoich sił w rozwijającej się architekturze informacji. Jako architekt informacji będziesz ułatwiał </a:t>
            </a:r>
            <a:r>
              <a:rPr lang="pl-PL" sz="2400" b="1" dirty="0" smtClean="0">
                <a:solidFill>
                  <a:srgbClr val="CC3399"/>
                </a:solidFill>
                <a:latin typeface="Bookman Old Style" pitchFamily="18" charset="0"/>
              </a:rPr>
              <a:t>użytkownikom </a:t>
            </a:r>
            <a:r>
              <a:rPr lang="pl-PL" sz="2400" b="1" dirty="0" smtClean="0">
                <a:solidFill>
                  <a:srgbClr val="CC3399"/>
                </a:solidFill>
                <a:latin typeface="Bookman Old Style" pitchFamily="18" charset="0"/>
              </a:rPr>
              <a:t>dostęp </a:t>
            </a:r>
            <a:endParaRPr lang="pl-PL" sz="2400" b="1" dirty="0" smtClean="0">
              <a:solidFill>
                <a:srgbClr val="CC3399"/>
              </a:solidFill>
              <a:latin typeface="Bookman Old Style" pitchFamily="18" charset="0"/>
            </a:endParaRPr>
          </a:p>
          <a:p>
            <a:pPr algn="r"/>
            <a:r>
              <a:rPr lang="pl-PL" sz="2400" b="1" dirty="0" smtClean="0">
                <a:solidFill>
                  <a:srgbClr val="CC3399"/>
                </a:solidFill>
                <a:latin typeface="Bookman Old Style" pitchFamily="18" charset="0"/>
              </a:rPr>
              <a:t>do </a:t>
            </a:r>
            <a:r>
              <a:rPr lang="pl-PL" sz="2400" b="1" dirty="0">
                <a:solidFill>
                  <a:srgbClr val="CC3399"/>
                </a:solidFill>
                <a:latin typeface="Bookman Old Style" pitchFamily="18" charset="0"/>
              </a:rPr>
              <a:t>informacji poprzez uczynienie środowiska </a:t>
            </a:r>
            <a:r>
              <a:rPr lang="pl-PL" sz="2400" b="1" dirty="0" smtClean="0">
                <a:solidFill>
                  <a:srgbClr val="CC3399"/>
                </a:solidFill>
                <a:latin typeface="Bookman Old Style" pitchFamily="18" charset="0"/>
              </a:rPr>
              <a:t>informacyjnego </a:t>
            </a:r>
            <a:r>
              <a:rPr lang="pl-PL" sz="2400" b="1" dirty="0" err="1" smtClean="0">
                <a:solidFill>
                  <a:srgbClr val="CC3399"/>
                </a:solidFill>
                <a:latin typeface="Bookman Old Style" pitchFamily="18" charset="0"/>
              </a:rPr>
              <a:t>wyszukiwalnym</a:t>
            </a:r>
            <a:r>
              <a:rPr lang="pl-PL" sz="2400" b="1" dirty="0" smtClean="0">
                <a:solidFill>
                  <a:srgbClr val="CC33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pl-PL" sz="2400" b="1" dirty="0" smtClean="0">
                <a:solidFill>
                  <a:srgbClr val="CC3399"/>
                </a:solidFill>
                <a:latin typeface="Bookman Old Style" pitchFamily="18" charset="0"/>
              </a:rPr>
              <a:t>i </a:t>
            </a:r>
            <a:r>
              <a:rPr lang="pl-PL" sz="2400" b="1" dirty="0" err="1">
                <a:solidFill>
                  <a:srgbClr val="CC3399"/>
                </a:solidFill>
                <a:latin typeface="Bookman Old Style" pitchFamily="18" charset="0"/>
              </a:rPr>
              <a:t>znajdowalnym</a:t>
            </a:r>
            <a:r>
              <a:rPr lang="pl-PL" sz="2400" b="1" dirty="0" smtClean="0">
                <a:solidFill>
                  <a:srgbClr val="CC3399"/>
                </a:solidFill>
                <a:latin typeface="Bookman Old Style" pitchFamily="18" charset="0"/>
              </a:rPr>
              <a:t>.</a:t>
            </a:r>
            <a:endParaRPr lang="pl-PL" sz="2400" b="1" dirty="0">
              <a:solidFill>
                <a:srgbClr val="CC33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5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51520" y="1916832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spc="300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Wybierz </a:t>
            </a:r>
          </a:p>
          <a:p>
            <a:pPr algn="ctr"/>
            <a:r>
              <a:rPr lang="pl-PL" sz="3600" b="1" spc="300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Informację </a:t>
            </a:r>
          </a:p>
          <a:p>
            <a:pPr algn="ctr"/>
            <a:r>
              <a:rPr lang="pl-PL" sz="3600" b="1" spc="300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naukową</a:t>
            </a:r>
          </a:p>
          <a:p>
            <a:pPr algn="ctr"/>
            <a:r>
              <a:rPr lang="pl-PL" sz="3600" b="1" spc="300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 </a:t>
            </a:r>
            <a:r>
              <a:rPr lang="pl-PL" sz="3600" b="1" spc="300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i bibliotekoznawstwo!</a:t>
            </a:r>
            <a:endParaRPr lang="pl-PL" sz="3600" b="1" spc="300" dirty="0">
              <a:solidFill>
                <a:schemeClr val="bg1">
                  <a:lumMod val="9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79512" y="638132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Gill Sans Ultra Bold Condensed" pitchFamily="34" charset="0"/>
              </a:rPr>
              <a:t>Prezentację wykonała: J. Staniszewska, III rok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  <a:latin typeface="Gill Sans Ultra Bold Condensed" pitchFamily="34" charset="0"/>
              </a:rPr>
              <a:t>INiB</a:t>
            </a:r>
            <a:endParaRPr lang="pl-PL" dirty="0">
              <a:solidFill>
                <a:schemeClr val="accent2">
                  <a:lumMod val="75000"/>
                </a:schemeClr>
              </a:solidFill>
              <a:latin typeface="Gill Sans Ultra Bold Condensed" pitchFamily="34" charset="0"/>
            </a:endParaRPr>
          </a:p>
        </p:txBody>
      </p:sp>
    </p:spTree>
  </p:cSld>
  <p:clrMapOvr>
    <a:masterClrMapping/>
  </p:clrMapOvr>
  <p:transition advTm="69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1C3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475656" y="548680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ea typeface="Batang" pitchFamily="18" charset="-127"/>
              </a:rPr>
              <a:t>Czy wiesz już co chcesz robić w przyszłości?</a:t>
            </a:r>
            <a:endParaRPr lang="pl-PL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ea typeface="Batang" pitchFamily="18" charset="-127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483768" y="227687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 jakie studia pójść?</a:t>
            </a:r>
            <a:endParaRPr lang="pl-PL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39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79512" y="2060848"/>
            <a:ext cx="5328592" cy="273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MASZ</a:t>
            </a:r>
          </a:p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JESZCZE</a:t>
            </a:r>
          </a:p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WĄTPLIWOŚCI?</a:t>
            </a:r>
            <a:endParaRPr lang="pl-PL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47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3203848" y="692696"/>
            <a:ext cx="5580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ritannic Bold" pitchFamily="34" charset="0"/>
              </a:rPr>
              <a:t>ZAPRASZAMY</a:t>
            </a:r>
          </a:p>
          <a:p>
            <a:pPr algn="ctr"/>
            <a:r>
              <a:rPr lang="pl-PL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ritannic Bold" pitchFamily="34" charset="0"/>
              </a:rPr>
              <a:t> DO NAS!</a:t>
            </a:r>
            <a:endParaRPr lang="pl-PL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advTm="24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08720"/>
            <a:ext cx="3285927" cy="538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395536" y="692696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Bookman Old Style" pitchFamily="18" charset="0"/>
                <a:cs typeface="Miriam" pitchFamily="34" charset="-79"/>
              </a:rPr>
              <a:t>Jeśli pasjonuje cię literatura,</a:t>
            </a:r>
            <a:endParaRPr lang="pl-PL" sz="2800" b="1" dirty="0">
              <a:solidFill>
                <a:srgbClr val="0070C0"/>
              </a:solidFill>
              <a:latin typeface="Bookman Old Style" pitchFamily="18" charset="0"/>
              <a:cs typeface="Miriam" pitchFamily="34" charset="-79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763688" y="2132856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>
                <a:solidFill>
                  <a:srgbClr val="0070C0"/>
                </a:solidFill>
                <a:latin typeface="Bookman Old Style" pitchFamily="18" charset="0"/>
              </a:rPr>
              <a:t>C</a:t>
            </a:r>
            <a:r>
              <a:rPr lang="pl-PL" sz="2000" b="1" dirty="0" smtClean="0">
                <a:solidFill>
                  <a:srgbClr val="0070C0"/>
                </a:solidFill>
                <a:latin typeface="Bookman Old Style" pitchFamily="18" charset="0"/>
              </a:rPr>
              <a:t>hcesz poznać nowoczesne technologie i metody przetwarzania informacji?</a:t>
            </a:r>
            <a:endParaRPr lang="pl-PL" sz="2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67544" y="4437112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  <a:latin typeface="Bookman Old Style" pitchFamily="18" charset="0"/>
              </a:rPr>
              <a:t>A może marzy ci się kariera w bibliotece, wydawnictwie lub archiwum?</a:t>
            </a:r>
            <a:endParaRPr lang="pl-PL"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88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755576" y="1412776"/>
            <a:ext cx="4968552" cy="356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8000" b="1" dirty="0" smtClean="0">
                <a:solidFill>
                  <a:srgbClr val="0070C0"/>
                </a:solidFill>
                <a:latin typeface="Bookman Old Style" pitchFamily="18" charset="0"/>
              </a:rPr>
              <a:t>DOŁĄCZ </a:t>
            </a:r>
          </a:p>
          <a:p>
            <a:pPr>
              <a:lnSpc>
                <a:spcPct val="150000"/>
              </a:lnSpc>
            </a:pPr>
            <a:r>
              <a:rPr lang="pl-PL" sz="8000" b="1" dirty="0" smtClean="0">
                <a:solidFill>
                  <a:srgbClr val="0070C0"/>
                </a:solidFill>
                <a:latin typeface="Bookman Old Style" pitchFamily="18" charset="0"/>
              </a:rPr>
              <a:t>DO NAS!</a:t>
            </a:r>
            <a:endParaRPr lang="pl-PL" sz="8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6919" t="6612" r="12323" b="3022"/>
          <a:stretch>
            <a:fillRect/>
          </a:stretch>
        </p:blipFill>
        <p:spPr bwMode="auto">
          <a:xfrm>
            <a:off x="6551712" y="2276872"/>
            <a:ext cx="25922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6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395536" y="47667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  <a:latin typeface="Bookman Old Style" pitchFamily="18" charset="0"/>
              </a:rPr>
              <a:t>I</a:t>
            </a:r>
            <a:r>
              <a:rPr lang="pl-PL" sz="2800" b="1" dirty="0" smtClean="0">
                <a:solidFill>
                  <a:srgbClr val="0070C0"/>
                </a:solidFill>
                <a:latin typeface="Bookman Old Style" pitchFamily="18" charset="0"/>
              </a:rPr>
              <a:t>nformacja Naukowa i Bibliotekoznawstwo </a:t>
            </a:r>
          </a:p>
          <a:p>
            <a:pPr algn="ctr"/>
            <a:r>
              <a:rPr lang="pl-PL" sz="2800" b="1" dirty="0" smtClean="0">
                <a:solidFill>
                  <a:srgbClr val="0070C0"/>
                </a:solidFill>
                <a:latin typeface="Bookman Old Style" pitchFamily="18" charset="0"/>
              </a:rPr>
              <a:t>to jeden kierunek dający </a:t>
            </a:r>
            <a:r>
              <a:rPr lang="pl-PL" sz="2800" b="1" dirty="0" smtClean="0">
                <a:solidFill>
                  <a:srgbClr val="0070C0"/>
                </a:solidFill>
                <a:latin typeface="Bookman Old Style" pitchFamily="18" charset="0"/>
              </a:rPr>
              <a:t>różne </a:t>
            </a:r>
            <a:r>
              <a:rPr lang="pl-PL" sz="2800" b="1" dirty="0" smtClean="0">
                <a:solidFill>
                  <a:srgbClr val="0070C0"/>
                </a:solidFill>
                <a:latin typeface="Bookman Old Style" pitchFamily="18" charset="0"/>
              </a:rPr>
              <a:t>zawody!</a:t>
            </a:r>
            <a:endParaRPr lang="pl-PL" sz="28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27584" y="2348880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b="1" dirty="0" smtClean="0">
                <a:solidFill>
                  <a:srgbClr val="7030A0"/>
                </a:solidFill>
                <a:latin typeface="Bookman Old Style" pitchFamily="18" charset="0"/>
              </a:rPr>
              <a:t>Studia te przygotowują </a:t>
            </a:r>
            <a:r>
              <a:rPr lang="pl-PL" sz="2800" b="1" dirty="0" smtClean="0">
                <a:solidFill>
                  <a:srgbClr val="7030A0"/>
                </a:solidFill>
                <a:latin typeface="Bookman Old Style" pitchFamily="18" charset="0"/>
              </a:rPr>
              <a:t>studentów </a:t>
            </a:r>
            <a:r>
              <a:rPr lang="pl-PL" sz="2800" b="1" dirty="0" smtClean="0">
                <a:solidFill>
                  <a:srgbClr val="7030A0"/>
                </a:solidFill>
                <a:latin typeface="Bookman Old Style" pitchFamily="18" charset="0"/>
              </a:rPr>
              <a:t>do wykonywania zawodu bibliotekarza </a:t>
            </a:r>
            <a:r>
              <a:rPr lang="pl-PL" sz="2800" b="1" dirty="0" smtClean="0">
                <a:solidFill>
                  <a:srgbClr val="7030A0"/>
                </a:solidFill>
                <a:latin typeface="Bookman Old Style" pitchFamily="18" charset="0"/>
              </a:rPr>
              <a:t>we wszystkich typach </a:t>
            </a:r>
            <a:r>
              <a:rPr lang="pl-PL" sz="2800" b="1" dirty="0" smtClean="0">
                <a:solidFill>
                  <a:srgbClr val="7030A0"/>
                </a:solidFill>
                <a:latin typeface="Bookman Old Style" pitchFamily="18" charset="0"/>
              </a:rPr>
              <a:t>bibliotek. </a:t>
            </a:r>
            <a:r>
              <a:rPr lang="pl-PL" sz="2800" b="1" dirty="0" smtClean="0">
                <a:solidFill>
                  <a:srgbClr val="7030A0"/>
                </a:solidFill>
                <a:latin typeface="Bookman Old Style" pitchFamily="18" charset="0"/>
              </a:rPr>
              <a:t>Dodatkowo szkolą w takich zawodach jak broker informacji, edytor, </a:t>
            </a:r>
            <a:r>
              <a:rPr lang="pl-PL" sz="2800" b="1" dirty="0" smtClean="0">
                <a:solidFill>
                  <a:srgbClr val="7030A0"/>
                </a:solidFill>
                <a:latin typeface="Bookman Old Style" pitchFamily="18" charset="0"/>
              </a:rPr>
              <a:t>pracownik wydawnictwa </a:t>
            </a:r>
            <a:r>
              <a:rPr lang="pl-PL" sz="2800" b="1" dirty="0" smtClean="0">
                <a:solidFill>
                  <a:srgbClr val="7030A0"/>
                </a:solidFill>
                <a:latin typeface="Bookman Old Style" pitchFamily="18" charset="0"/>
              </a:rPr>
              <a:t>lokalnego, architekt informacji.</a:t>
            </a:r>
            <a:endParaRPr lang="pl-PL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1152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323528" y="548680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0070C0"/>
                </a:solidFill>
                <a:latin typeface="Bookman Old Style" pitchFamily="18" charset="0"/>
              </a:rPr>
              <a:t>U nas dowiesz się jak wyglądał rozwój książki, poznasz obszerną historię bibliotek w Polsce i na całym świecie oraz dowiesz się czym tak naprawdę jest informacja poznając jej źródła</a:t>
            </a:r>
            <a:r>
              <a:rPr lang="pl-PL" sz="2400" b="1" dirty="0" smtClean="0">
                <a:solidFill>
                  <a:srgbClr val="0070C0"/>
                </a:solidFill>
                <a:latin typeface="Bookman Old Style" pitchFamily="18" charset="0"/>
              </a:rPr>
              <a:t>.</a:t>
            </a:r>
            <a:endParaRPr lang="pl-PL"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131840" y="3861048"/>
            <a:ext cx="6012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70C0"/>
                </a:solidFill>
                <a:latin typeface="Bookman Old Style" pitchFamily="18" charset="0"/>
              </a:rPr>
              <a:t>Na zajęciach będziesz pracował </a:t>
            </a:r>
            <a:endParaRPr lang="pl-PL" sz="24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r>
              <a:rPr lang="pl-PL" sz="2400" b="1" dirty="0" smtClean="0">
                <a:solidFill>
                  <a:srgbClr val="0070C0"/>
                </a:solidFill>
                <a:latin typeface="Bookman Old Style" pitchFamily="18" charset="0"/>
              </a:rPr>
              <a:t>na </a:t>
            </a:r>
            <a:r>
              <a:rPr lang="pl-PL" sz="2400" b="1" dirty="0">
                <a:solidFill>
                  <a:srgbClr val="0070C0"/>
                </a:solidFill>
                <a:latin typeface="Bookman Old Style" pitchFamily="18" charset="0"/>
              </a:rPr>
              <a:t>komputerach korzystając </a:t>
            </a:r>
            <a:endParaRPr lang="pl-PL" sz="24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r>
              <a:rPr lang="pl-PL" sz="2400" b="1" dirty="0" smtClean="0">
                <a:solidFill>
                  <a:srgbClr val="0070C0"/>
                </a:solidFill>
                <a:latin typeface="Bookman Old Style" pitchFamily="18" charset="0"/>
              </a:rPr>
              <a:t>z </a:t>
            </a:r>
            <a:r>
              <a:rPr lang="pl-PL" sz="2400" b="1" dirty="0">
                <a:solidFill>
                  <a:srgbClr val="0070C0"/>
                </a:solidFill>
                <a:latin typeface="Bookman Old Style" pitchFamily="18" charset="0"/>
              </a:rPr>
              <a:t>najnowszego oprogramowania potrzebnego do składania tekstu.  Nauczysz się tworzyć strony internetowe i odpowiednio </a:t>
            </a:r>
            <a:endParaRPr lang="pl-PL" sz="24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r>
              <a:rPr lang="pl-PL" sz="2400" b="1" dirty="0" smtClean="0">
                <a:solidFill>
                  <a:srgbClr val="0070C0"/>
                </a:solidFill>
                <a:latin typeface="Bookman Old Style" pitchFamily="18" charset="0"/>
              </a:rPr>
              <a:t>je </a:t>
            </a:r>
            <a:r>
              <a:rPr lang="pl-PL" sz="2400" b="1" dirty="0">
                <a:solidFill>
                  <a:srgbClr val="0070C0"/>
                </a:solidFill>
                <a:latin typeface="Bookman Old Style" pitchFamily="18" charset="0"/>
              </a:rPr>
              <a:t>projektować</a:t>
            </a:r>
            <a:r>
              <a:rPr lang="pl-PL" sz="2400" b="1" dirty="0" smtClean="0">
                <a:solidFill>
                  <a:srgbClr val="0070C0"/>
                </a:solidFill>
                <a:latin typeface="Bookman Old Style" pitchFamily="18" charset="0"/>
              </a:rPr>
              <a:t>.</a:t>
            </a:r>
            <a:endParaRPr lang="pl-PL"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163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516</Words>
  <Application>Microsoft Office PowerPoint</Application>
  <PresentationFormat>Pokaz na ekranie (4:3)</PresentationFormat>
  <Paragraphs>109</Paragraphs>
  <Slides>22</Slides>
  <Notes>22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Justyna</dc:creator>
  <cp:lastModifiedBy>Justyna</cp:lastModifiedBy>
  <cp:revision>19</cp:revision>
  <dcterms:created xsi:type="dcterms:W3CDTF">2013-03-17T16:27:51Z</dcterms:created>
  <dcterms:modified xsi:type="dcterms:W3CDTF">2013-03-20T00:36:55Z</dcterms:modified>
</cp:coreProperties>
</file>